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60" r:id="rId4"/>
    <p:sldId id="257" r:id="rId5"/>
    <p:sldId id="258" r:id="rId6"/>
    <p:sldId id="261" r:id="rId7"/>
    <p:sldId id="263" r:id="rId8"/>
    <p:sldId id="262" r:id="rId9"/>
  </p:sldIdLst>
  <p:sldSz cx="9144000" cy="6858000" type="screen4x3"/>
  <p:notesSz cx="6858000" cy="9144000"/>
  <p:defaultTex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39" d="100"/>
          <a:sy n="39" d="100"/>
        </p:scale>
        <p:origin x="762" y="4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AR"/>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AR"/>
          </a:p>
        </p:txBody>
      </p:sp>
      <p:sp>
        <p:nvSpPr>
          <p:cNvPr id="4" name="3 Marcador de fecha"/>
          <p:cNvSpPr>
            <a:spLocks noGrp="1"/>
          </p:cNvSpPr>
          <p:nvPr>
            <p:ph type="dt" sz="half" idx="10"/>
          </p:nvPr>
        </p:nvSpPr>
        <p:spPr/>
        <p:txBody>
          <a:bodyPr/>
          <a:lstStyle/>
          <a:p>
            <a:fld id="{C046EF3D-9E36-42F6-9591-78EFAFD44D0E}" type="datetimeFigureOut">
              <a:rPr lang="es-AR" smtClean="0"/>
              <a:t>30/05/2019</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51D70F22-6B8B-4380-92BD-ED2712ACF15B}" type="slidenum">
              <a:rPr lang="es-AR" smtClean="0"/>
              <a:t>‹Nº›</a:t>
            </a:fld>
            <a:endParaRPr lang="es-AR"/>
          </a:p>
        </p:txBody>
      </p:sp>
    </p:spTree>
    <p:extLst>
      <p:ext uri="{BB962C8B-B14F-4D97-AF65-F5344CB8AC3E}">
        <p14:creationId xmlns:p14="http://schemas.microsoft.com/office/powerpoint/2010/main" val="330699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AR"/>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fecha"/>
          <p:cNvSpPr>
            <a:spLocks noGrp="1"/>
          </p:cNvSpPr>
          <p:nvPr>
            <p:ph type="dt" sz="half" idx="10"/>
          </p:nvPr>
        </p:nvSpPr>
        <p:spPr/>
        <p:txBody>
          <a:bodyPr/>
          <a:lstStyle/>
          <a:p>
            <a:fld id="{C046EF3D-9E36-42F6-9591-78EFAFD44D0E}" type="datetimeFigureOut">
              <a:rPr lang="es-AR" smtClean="0"/>
              <a:t>30/05/2019</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51D70F22-6B8B-4380-92BD-ED2712ACF15B}" type="slidenum">
              <a:rPr lang="es-AR" smtClean="0"/>
              <a:t>‹Nº›</a:t>
            </a:fld>
            <a:endParaRPr lang="es-AR"/>
          </a:p>
        </p:txBody>
      </p:sp>
    </p:spTree>
    <p:extLst>
      <p:ext uri="{BB962C8B-B14F-4D97-AF65-F5344CB8AC3E}">
        <p14:creationId xmlns:p14="http://schemas.microsoft.com/office/powerpoint/2010/main" val="39753416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AR"/>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fecha"/>
          <p:cNvSpPr>
            <a:spLocks noGrp="1"/>
          </p:cNvSpPr>
          <p:nvPr>
            <p:ph type="dt" sz="half" idx="10"/>
          </p:nvPr>
        </p:nvSpPr>
        <p:spPr/>
        <p:txBody>
          <a:bodyPr/>
          <a:lstStyle/>
          <a:p>
            <a:fld id="{C046EF3D-9E36-42F6-9591-78EFAFD44D0E}" type="datetimeFigureOut">
              <a:rPr lang="es-AR" smtClean="0"/>
              <a:t>30/05/2019</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51D70F22-6B8B-4380-92BD-ED2712ACF15B}" type="slidenum">
              <a:rPr lang="es-AR" smtClean="0"/>
              <a:t>‹Nº›</a:t>
            </a:fld>
            <a:endParaRPr lang="es-AR"/>
          </a:p>
        </p:txBody>
      </p:sp>
    </p:spTree>
    <p:extLst>
      <p:ext uri="{BB962C8B-B14F-4D97-AF65-F5344CB8AC3E}">
        <p14:creationId xmlns:p14="http://schemas.microsoft.com/office/powerpoint/2010/main" val="20020880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AR"/>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fecha"/>
          <p:cNvSpPr>
            <a:spLocks noGrp="1"/>
          </p:cNvSpPr>
          <p:nvPr>
            <p:ph type="dt" sz="half" idx="10"/>
          </p:nvPr>
        </p:nvSpPr>
        <p:spPr/>
        <p:txBody>
          <a:bodyPr/>
          <a:lstStyle/>
          <a:p>
            <a:fld id="{C046EF3D-9E36-42F6-9591-78EFAFD44D0E}" type="datetimeFigureOut">
              <a:rPr lang="es-AR" smtClean="0"/>
              <a:t>30/05/2019</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51D70F22-6B8B-4380-92BD-ED2712ACF15B}" type="slidenum">
              <a:rPr lang="es-AR" smtClean="0"/>
              <a:t>‹Nº›</a:t>
            </a:fld>
            <a:endParaRPr lang="es-AR"/>
          </a:p>
        </p:txBody>
      </p:sp>
    </p:spTree>
    <p:extLst>
      <p:ext uri="{BB962C8B-B14F-4D97-AF65-F5344CB8AC3E}">
        <p14:creationId xmlns:p14="http://schemas.microsoft.com/office/powerpoint/2010/main" val="7587634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AR"/>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C046EF3D-9E36-42F6-9591-78EFAFD44D0E}" type="datetimeFigureOut">
              <a:rPr lang="es-AR" smtClean="0"/>
              <a:t>30/05/2019</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51D70F22-6B8B-4380-92BD-ED2712ACF15B}" type="slidenum">
              <a:rPr lang="es-AR" smtClean="0"/>
              <a:t>‹Nº›</a:t>
            </a:fld>
            <a:endParaRPr lang="es-AR"/>
          </a:p>
        </p:txBody>
      </p:sp>
    </p:spTree>
    <p:extLst>
      <p:ext uri="{BB962C8B-B14F-4D97-AF65-F5344CB8AC3E}">
        <p14:creationId xmlns:p14="http://schemas.microsoft.com/office/powerpoint/2010/main" val="16778993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AR"/>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5" name="4 Marcador de fecha"/>
          <p:cNvSpPr>
            <a:spLocks noGrp="1"/>
          </p:cNvSpPr>
          <p:nvPr>
            <p:ph type="dt" sz="half" idx="10"/>
          </p:nvPr>
        </p:nvSpPr>
        <p:spPr/>
        <p:txBody>
          <a:bodyPr/>
          <a:lstStyle/>
          <a:p>
            <a:fld id="{C046EF3D-9E36-42F6-9591-78EFAFD44D0E}" type="datetimeFigureOut">
              <a:rPr lang="es-AR" smtClean="0"/>
              <a:t>30/05/2019</a:t>
            </a:fld>
            <a:endParaRPr lang="es-AR"/>
          </a:p>
        </p:txBody>
      </p:sp>
      <p:sp>
        <p:nvSpPr>
          <p:cNvPr id="6" name="5 Marcador de pie de página"/>
          <p:cNvSpPr>
            <a:spLocks noGrp="1"/>
          </p:cNvSpPr>
          <p:nvPr>
            <p:ph type="ftr" sz="quarter" idx="11"/>
          </p:nvPr>
        </p:nvSpPr>
        <p:spPr/>
        <p:txBody>
          <a:bodyPr/>
          <a:lstStyle/>
          <a:p>
            <a:endParaRPr lang="es-AR"/>
          </a:p>
        </p:txBody>
      </p:sp>
      <p:sp>
        <p:nvSpPr>
          <p:cNvPr id="7" name="6 Marcador de número de diapositiva"/>
          <p:cNvSpPr>
            <a:spLocks noGrp="1"/>
          </p:cNvSpPr>
          <p:nvPr>
            <p:ph type="sldNum" sz="quarter" idx="12"/>
          </p:nvPr>
        </p:nvSpPr>
        <p:spPr/>
        <p:txBody>
          <a:bodyPr/>
          <a:lstStyle/>
          <a:p>
            <a:fld id="{51D70F22-6B8B-4380-92BD-ED2712ACF15B}" type="slidenum">
              <a:rPr lang="es-AR" smtClean="0"/>
              <a:t>‹Nº›</a:t>
            </a:fld>
            <a:endParaRPr lang="es-AR"/>
          </a:p>
        </p:txBody>
      </p:sp>
    </p:spTree>
    <p:extLst>
      <p:ext uri="{BB962C8B-B14F-4D97-AF65-F5344CB8AC3E}">
        <p14:creationId xmlns:p14="http://schemas.microsoft.com/office/powerpoint/2010/main" val="33589597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AR"/>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7" name="6 Marcador de fecha"/>
          <p:cNvSpPr>
            <a:spLocks noGrp="1"/>
          </p:cNvSpPr>
          <p:nvPr>
            <p:ph type="dt" sz="half" idx="10"/>
          </p:nvPr>
        </p:nvSpPr>
        <p:spPr/>
        <p:txBody>
          <a:bodyPr/>
          <a:lstStyle/>
          <a:p>
            <a:fld id="{C046EF3D-9E36-42F6-9591-78EFAFD44D0E}" type="datetimeFigureOut">
              <a:rPr lang="es-AR" smtClean="0"/>
              <a:t>30/05/2019</a:t>
            </a:fld>
            <a:endParaRPr lang="es-AR"/>
          </a:p>
        </p:txBody>
      </p:sp>
      <p:sp>
        <p:nvSpPr>
          <p:cNvPr id="8" name="7 Marcador de pie de página"/>
          <p:cNvSpPr>
            <a:spLocks noGrp="1"/>
          </p:cNvSpPr>
          <p:nvPr>
            <p:ph type="ftr" sz="quarter" idx="11"/>
          </p:nvPr>
        </p:nvSpPr>
        <p:spPr/>
        <p:txBody>
          <a:bodyPr/>
          <a:lstStyle/>
          <a:p>
            <a:endParaRPr lang="es-AR"/>
          </a:p>
        </p:txBody>
      </p:sp>
      <p:sp>
        <p:nvSpPr>
          <p:cNvPr id="9" name="8 Marcador de número de diapositiva"/>
          <p:cNvSpPr>
            <a:spLocks noGrp="1"/>
          </p:cNvSpPr>
          <p:nvPr>
            <p:ph type="sldNum" sz="quarter" idx="12"/>
          </p:nvPr>
        </p:nvSpPr>
        <p:spPr/>
        <p:txBody>
          <a:bodyPr/>
          <a:lstStyle/>
          <a:p>
            <a:fld id="{51D70F22-6B8B-4380-92BD-ED2712ACF15B}" type="slidenum">
              <a:rPr lang="es-AR" smtClean="0"/>
              <a:t>‹Nº›</a:t>
            </a:fld>
            <a:endParaRPr lang="es-AR"/>
          </a:p>
        </p:txBody>
      </p:sp>
    </p:spTree>
    <p:extLst>
      <p:ext uri="{BB962C8B-B14F-4D97-AF65-F5344CB8AC3E}">
        <p14:creationId xmlns:p14="http://schemas.microsoft.com/office/powerpoint/2010/main" val="14460242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AR"/>
          </a:p>
        </p:txBody>
      </p:sp>
      <p:sp>
        <p:nvSpPr>
          <p:cNvPr id="3" name="2 Marcador de fecha"/>
          <p:cNvSpPr>
            <a:spLocks noGrp="1"/>
          </p:cNvSpPr>
          <p:nvPr>
            <p:ph type="dt" sz="half" idx="10"/>
          </p:nvPr>
        </p:nvSpPr>
        <p:spPr/>
        <p:txBody>
          <a:bodyPr/>
          <a:lstStyle/>
          <a:p>
            <a:fld id="{C046EF3D-9E36-42F6-9591-78EFAFD44D0E}" type="datetimeFigureOut">
              <a:rPr lang="es-AR" smtClean="0"/>
              <a:t>30/05/2019</a:t>
            </a:fld>
            <a:endParaRPr lang="es-AR"/>
          </a:p>
        </p:txBody>
      </p:sp>
      <p:sp>
        <p:nvSpPr>
          <p:cNvPr id="4" name="3 Marcador de pie de página"/>
          <p:cNvSpPr>
            <a:spLocks noGrp="1"/>
          </p:cNvSpPr>
          <p:nvPr>
            <p:ph type="ftr" sz="quarter" idx="11"/>
          </p:nvPr>
        </p:nvSpPr>
        <p:spPr/>
        <p:txBody>
          <a:bodyPr/>
          <a:lstStyle/>
          <a:p>
            <a:endParaRPr lang="es-AR"/>
          </a:p>
        </p:txBody>
      </p:sp>
      <p:sp>
        <p:nvSpPr>
          <p:cNvPr id="5" name="4 Marcador de número de diapositiva"/>
          <p:cNvSpPr>
            <a:spLocks noGrp="1"/>
          </p:cNvSpPr>
          <p:nvPr>
            <p:ph type="sldNum" sz="quarter" idx="12"/>
          </p:nvPr>
        </p:nvSpPr>
        <p:spPr/>
        <p:txBody>
          <a:bodyPr/>
          <a:lstStyle/>
          <a:p>
            <a:fld id="{51D70F22-6B8B-4380-92BD-ED2712ACF15B}" type="slidenum">
              <a:rPr lang="es-AR" smtClean="0"/>
              <a:t>‹Nº›</a:t>
            </a:fld>
            <a:endParaRPr lang="es-AR"/>
          </a:p>
        </p:txBody>
      </p:sp>
    </p:spTree>
    <p:extLst>
      <p:ext uri="{BB962C8B-B14F-4D97-AF65-F5344CB8AC3E}">
        <p14:creationId xmlns:p14="http://schemas.microsoft.com/office/powerpoint/2010/main" val="19630227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C046EF3D-9E36-42F6-9591-78EFAFD44D0E}" type="datetimeFigureOut">
              <a:rPr lang="es-AR" smtClean="0"/>
              <a:t>30/05/2019</a:t>
            </a:fld>
            <a:endParaRPr lang="es-AR"/>
          </a:p>
        </p:txBody>
      </p:sp>
      <p:sp>
        <p:nvSpPr>
          <p:cNvPr id="3" name="2 Marcador de pie de página"/>
          <p:cNvSpPr>
            <a:spLocks noGrp="1"/>
          </p:cNvSpPr>
          <p:nvPr>
            <p:ph type="ftr" sz="quarter" idx="11"/>
          </p:nvPr>
        </p:nvSpPr>
        <p:spPr/>
        <p:txBody>
          <a:bodyPr/>
          <a:lstStyle/>
          <a:p>
            <a:endParaRPr lang="es-AR"/>
          </a:p>
        </p:txBody>
      </p:sp>
      <p:sp>
        <p:nvSpPr>
          <p:cNvPr id="4" name="3 Marcador de número de diapositiva"/>
          <p:cNvSpPr>
            <a:spLocks noGrp="1"/>
          </p:cNvSpPr>
          <p:nvPr>
            <p:ph type="sldNum" sz="quarter" idx="12"/>
          </p:nvPr>
        </p:nvSpPr>
        <p:spPr/>
        <p:txBody>
          <a:bodyPr/>
          <a:lstStyle/>
          <a:p>
            <a:fld id="{51D70F22-6B8B-4380-92BD-ED2712ACF15B}" type="slidenum">
              <a:rPr lang="es-AR" smtClean="0"/>
              <a:t>‹Nº›</a:t>
            </a:fld>
            <a:endParaRPr lang="es-AR"/>
          </a:p>
        </p:txBody>
      </p:sp>
    </p:spTree>
    <p:extLst>
      <p:ext uri="{BB962C8B-B14F-4D97-AF65-F5344CB8AC3E}">
        <p14:creationId xmlns:p14="http://schemas.microsoft.com/office/powerpoint/2010/main" val="33544269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AR"/>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C046EF3D-9E36-42F6-9591-78EFAFD44D0E}" type="datetimeFigureOut">
              <a:rPr lang="es-AR" smtClean="0"/>
              <a:t>30/05/2019</a:t>
            </a:fld>
            <a:endParaRPr lang="es-AR"/>
          </a:p>
        </p:txBody>
      </p:sp>
      <p:sp>
        <p:nvSpPr>
          <p:cNvPr id="6" name="5 Marcador de pie de página"/>
          <p:cNvSpPr>
            <a:spLocks noGrp="1"/>
          </p:cNvSpPr>
          <p:nvPr>
            <p:ph type="ftr" sz="quarter" idx="11"/>
          </p:nvPr>
        </p:nvSpPr>
        <p:spPr/>
        <p:txBody>
          <a:bodyPr/>
          <a:lstStyle/>
          <a:p>
            <a:endParaRPr lang="es-AR"/>
          </a:p>
        </p:txBody>
      </p:sp>
      <p:sp>
        <p:nvSpPr>
          <p:cNvPr id="7" name="6 Marcador de número de diapositiva"/>
          <p:cNvSpPr>
            <a:spLocks noGrp="1"/>
          </p:cNvSpPr>
          <p:nvPr>
            <p:ph type="sldNum" sz="quarter" idx="12"/>
          </p:nvPr>
        </p:nvSpPr>
        <p:spPr/>
        <p:txBody>
          <a:bodyPr/>
          <a:lstStyle/>
          <a:p>
            <a:fld id="{51D70F22-6B8B-4380-92BD-ED2712ACF15B}" type="slidenum">
              <a:rPr lang="es-AR" smtClean="0"/>
              <a:t>‹Nº›</a:t>
            </a:fld>
            <a:endParaRPr lang="es-AR"/>
          </a:p>
        </p:txBody>
      </p:sp>
    </p:spTree>
    <p:extLst>
      <p:ext uri="{BB962C8B-B14F-4D97-AF65-F5344CB8AC3E}">
        <p14:creationId xmlns:p14="http://schemas.microsoft.com/office/powerpoint/2010/main" val="25944393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AR"/>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AR"/>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C046EF3D-9E36-42F6-9591-78EFAFD44D0E}" type="datetimeFigureOut">
              <a:rPr lang="es-AR" smtClean="0"/>
              <a:t>30/05/2019</a:t>
            </a:fld>
            <a:endParaRPr lang="es-AR"/>
          </a:p>
        </p:txBody>
      </p:sp>
      <p:sp>
        <p:nvSpPr>
          <p:cNvPr id="6" name="5 Marcador de pie de página"/>
          <p:cNvSpPr>
            <a:spLocks noGrp="1"/>
          </p:cNvSpPr>
          <p:nvPr>
            <p:ph type="ftr" sz="quarter" idx="11"/>
          </p:nvPr>
        </p:nvSpPr>
        <p:spPr/>
        <p:txBody>
          <a:bodyPr/>
          <a:lstStyle/>
          <a:p>
            <a:endParaRPr lang="es-AR"/>
          </a:p>
        </p:txBody>
      </p:sp>
      <p:sp>
        <p:nvSpPr>
          <p:cNvPr id="7" name="6 Marcador de número de diapositiva"/>
          <p:cNvSpPr>
            <a:spLocks noGrp="1"/>
          </p:cNvSpPr>
          <p:nvPr>
            <p:ph type="sldNum" sz="quarter" idx="12"/>
          </p:nvPr>
        </p:nvSpPr>
        <p:spPr/>
        <p:txBody>
          <a:bodyPr/>
          <a:lstStyle/>
          <a:p>
            <a:fld id="{51D70F22-6B8B-4380-92BD-ED2712ACF15B}" type="slidenum">
              <a:rPr lang="es-AR" smtClean="0"/>
              <a:t>‹Nº›</a:t>
            </a:fld>
            <a:endParaRPr lang="es-AR"/>
          </a:p>
        </p:txBody>
      </p:sp>
    </p:spTree>
    <p:extLst>
      <p:ext uri="{BB962C8B-B14F-4D97-AF65-F5344CB8AC3E}">
        <p14:creationId xmlns:p14="http://schemas.microsoft.com/office/powerpoint/2010/main" val="33136201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AR"/>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046EF3D-9E36-42F6-9591-78EFAFD44D0E}" type="datetimeFigureOut">
              <a:rPr lang="es-AR" smtClean="0"/>
              <a:t>30/05/2019</a:t>
            </a:fld>
            <a:endParaRPr lang="es-AR"/>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AR"/>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1D70F22-6B8B-4380-92BD-ED2712ACF15B}" type="slidenum">
              <a:rPr lang="es-AR" smtClean="0"/>
              <a:t>‹Nº›</a:t>
            </a:fld>
            <a:endParaRPr lang="es-AR"/>
          </a:p>
        </p:txBody>
      </p:sp>
    </p:spTree>
    <p:extLst>
      <p:ext uri="{BB962C8B-B14F-4D97-AF65-F5344CB8AC3E}">
        <p14:creationId xmlns:p14="http://schemas.microsoft.com/office/powerpoint/2010/main" val="34280917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1342722" y="548680"/>
            <a:ext cx="6845400" cy="1200329"/>
          </a:xfrm>
          <a:prstGeom prst="rect">
            <a:avLst/>
          </a:prstGeom>
          <a:noFill/>
        </p:spPr>
        <p:txBody>
          <a:bodyPr wrap="none" rtlCol="0">
            <a:spAutoFit/>
          </a:bodyPr>
          <a:lstStyle/>
          <a:p>
            <a:pPr algn="ctr"/>
            <a:r>
              <a:rPr lang="es-AR" sz="2400" b="1" dirty="0" smtClean="0">
                <a:latin typeface="Arial" pitchFamily="34" charset="0"/>
                <a:cs typeface="Arial" pitchFamily="34" charset="0"/>
              </a:rPr>
              <a:t>IDEAS PARA UNA PROPUESTA DE TRABAJO</a:t>
            </a:r>
          </a:p>
          <a:p>
            <a:pPr algn="ctr"/>
            <a:endParaRPr lang="es-AR" sz="2400" b="1" dirty="0">
              <a:latin typeface="Arial" pitchFamily="34" charset="0"/>
              <a:cs typeface="Arial" pitchFamily="34" charset="0"/>
            </a:endParaRPr>
          </a:p>
          <a:p>
            <a:pPr algn="ctr"/>
            <a:r>
              <a:rPr lang="es-AR" sz="2400" b="1" dirty="0" smtClean="0">
                <a:latin typeface="Arial" pitchFamily="34" charset="0"/>
                <a:cs typeface="Arial" pitchFamily="34" charset="0"/>
              </a:rPr>
              <a:t>AACREA - SYNGENTA</a:t>
            </a:r>
            <a:endParaRPr lang="es-AR" sz="2400" b="1" dirty="0">
              <a:latin typeface="Arial" pitchFamily="34" charset="0"/>
              <a:cs typeface="Arial" pitchFamily="34" charset="0"/>
            </a:endParaRPr>
          </a:p>
        </p:txBody>
      </p:sp>
      <p:sp>
        <p:nvSpPr>
          <p:cNvPr id="5" name="4 CuadroTexto"/>
          <p:cNvSpPr txBox="1"/>
          <p:nvPr/>
        </p:nvSpPr>
        <p:spPr>
          <a:xfrm>
            <a:off x="1907704" y="2691564"/>
            <a:ext cx="5400600" cy="1754326"/>
          </a:xfrm>
          <a:prstGeom prst="rect">
            <a:avLst/>
          </a:prstGeom>
          <a:noFill/>
        </p:spPr>
        <p:txBody>
          <a:bodyPr wrap="square" rtlCol="0">
            <a:spAutoFit/>
          </a:bodyPr>
          <a:lstStyle/>
          <a:p>
            <a:pPr algn="ctr"/>
            <a:r>
              <a:rPr lang="es-AR" sz="3600" b="1" dirty="0" smtClean="0">
                <a:solidFill>
                  <a:srgbClr val="C00000"/>
                </a:solidFill>
              </a:rPr>
              <a:t>Análisis empírico de la sostenibilidad de sistemas agrícolas productivos.</a:t>
            </a:r>
            <a:endParaRPr lang="es-AR" sz="3600" b="1" dirty="0">
              <a:solidFill>
                <a:srgbClr val="C00000"/>
              </a:solidFill>
            </a:endParaRPr>
          </a:p>
        </p:txBody>
      </p:sp>
    </p:spTree>
    <p:extLst>
      <p:ext uri="{BB962C8B-B14F-4D97-AF65-F5344CB8AC3E}">
        <p14:creationId xmlns:p14="http://schemas.microsoft.com/office/powerpoint/2010/main" val="21165931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323528" y="35954"/>
            <a:ext cx="8424936" cy="6740307"/>
          </a:xfrm>
          <a:prstGeom prst="rect">
            <a:avLst/>
          </a:prstGeom>
          <a:noFill/>
        </p:spPr>
        <p:txBody>
          <a:bodyPr wrap="square" rtlCol="0">
            <a:spAutoFit/>
          </a:bodyPr>
          <a:lstStyle/>
          <a:p>
            <a:r>
              <a:rPr lang="es-AR" b="1" dirty="0" smtClean="0"/>
              <a:t>Contexto e Hipótesis:</a:t>
            </a:r>
          </a:p>
          <a:p>
            <a:endParaRPr lang="es-AR" dirty="0"/>
          </a:p>
          <a:p>
            <a:r>
              <a:rPr lang="es-AR" dirty="0" smtClean="0"/>
              <a:t>Los sistemas de producción agrícola responden a principios </a:t>
            </a:r>
            <a:r>
              <a:rPr lang="es-AR" dirty="0" err="1" smtClean="0"/>
              <a:t>ecosistémicos</a:t>
            </a:r>
            <a:r>
              <a:rPr lang="es-AR" dirty="0" smtClean="0"/>
              <a:t> que involucran flujo de energía e información y  ciclado de nutrientes.  Es reconocido que las propiedades funcionales y estructurales de sistemas de producción ( entendiendo por este a la combinación de Especie (genotipo o población) , Ambiente, Manejo y Tiempo) distintos  pueden afectar de manera diferencial procesos de regulación, soporte o abastecimiento dependiendo de la interacción y organización de los elementos en el tiempo y espacio en cada ambiente y, de este modo, afectar su sostenibilidad.</a:t>
            </a:r>
          </a:p>
          <a:p>
            <a:endParaRPr lang="es-AR" dirty="0"/>
          </a:p>
          <a:p>
            <a:r>
              <a:rPr lang="es-AR" dirty="0" smtClean="0"/>
              <a:t>La agricultura extensiva de granos del movimiento CREA explora el universo de sistemas productivos que ocupan la mayor parte del área productiva de secano en Argentina. En ese universo es posible que existan empresas exitosas con ordenamientos espacio –temporales  de los componentes del sistema de producción muy disímiles  y trayectorias sostenibles contrastantes. </a:t>
            </a:r>
          </a:p>
          <a:p>
            <a:endParaRPr lang="es-AR" dirty="0"/>
          </a:p>
          <a:p>
            <a:r>
              <a:rPr lang="es-AR" dirty="0" smtClean="0"/>
              <a:t>La hipótesis de este trabajo es que existen en producción sistemas reales exitosos que expresan propiedades claves de la sostenibilidad con diferencias suficientes  como para considerarlos transitando una trayectoria sostenible distinta a la de otros sistemas exitosos en una misma región (Hipótesis 1).  Sin embargo, la magnitud de esas diferencias depende del contexto ambiental (región) en la que se exploran y en los ambientes más productivos las diferencias entre las funciones de abastecimiento (producción y/o resultado) son mayores que en regiones de menor aptitud productiva o con mayores limitaciones (Hipótesis 2). </a:t>
            </a:r>
            <a:endParaRPr lang="es-AR" dirty="0"/>
          </a:p>
        </p:txBody>
      </p:sp>
    </p:spTree>
    <p:extLst>
      <p:ext uri="{BB962C8B-B14F-4D97-AF65-F5344CB8AC3E}">
        <p14:creationId xmlns:p14="http://schemas.microsoft.com/office/powerpoint/2010/main" val="19881654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4 Conector recto"/>
          <p:cNvCxnSpPr/>
          <p:nvPr/>
        </p:nvCxnSpPr>
        <p:spPr>
          <a:xfrm>
            <a:off x="2051720" y="764704"/>
            <a:ext cx="36004" cy="367240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7 Conector recto"/>
          <p:cNvCxnSpPr/>
          <p:nvPr/>
        </p:nvCxnSpPr>
        <p:spPr>
          <a:xfrm flipH="1">
            <a:off x="2087724" y="4437112"/>
            <a:ext cx="5508612" cy="2764"/>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11 Conector recto"/>
          <p:cNvCxnSpPr/>
          <p:nvPr/>
        </p:nvCxnSpPr>
        <p:spPr>
          <a:xfrm flipV="1">
            <a:off x="2771800" y="2924934"/>
            <a:ext cx="3888432" cy="36004"/>
          </a:xfrm>
          <a:prstGeom prst="line">
            <a:avLst/>
          </a:prstGeom>
          <a:ln w="25400">
            <a:solidFill>
              <a:srgbClr val="C00000"/>
            </a:solidFill>
            <a:prstDash val="dash"/>
          </a:ln>
        </p:spPr>
        <p:style>
          <a:lnRef idx="1">
            <a:schemeClr val="accent1"/>
          </a:lnRef>
          <a:fillRef idx="0">
            <a:schemeClr val="accent1"/>
          </a:fillRef>
          <a:effectRef idx="0">
            <a:schemeClr val="accent1"/>
          </a:effectRef>
          <a:fontRef idx="minor">
            <a:schemeClr val="tx1"/>
          </a:fontRef>
        </p:style>
      </p:cxnSp>
      <p:cxnSp>
        <p:nvCxnSpPr>
          <p:cNvPr id="14" name="13 Conector recto"/>
          <p:cNvCxnSpPr/>
          <p:nvPr/>
        </p:nvCxnSpPr>
        <p:spPr>
          <a:xfrm>
            <a:off x="2651222" y="1412776"/>
            <a:ext cx="3216922" cy="627788"/>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
        <p:nvSpPr>
          <p:cNvPr id="21" name="20 CuadroTexto"/>
          <p:cNvSpPr txBox="1"/>
          <p:nvPr/>
        </p:nvSpPr>
        <p:spPr>
          <a:xfrm>
            <a:off x="3603307" y="5023679"/>
            <a:ext cx="2225417" cy="523220"/>
          </a:xfrm>
          <a:prstGeom prst="rect">
            <a:avLst/>
          </a:prstGeom>
          <a:noFill/>
        </p:spPr>
        <p:txBody>
          <a:bodyPr wrap="none" rtlCol="0">
            <a:spAutoFit/>
          </a:bodyPr>
          <a:lstStyle/>
          <a:p>
            <a:r>
              <a:rPr lang="es-AR" sz="2800" dirty="0" smtClean="0"/>
              <a:t>Sostenibilidad</a:t>
            </a:r>
            <a:endParaRPr lang="es-AR" sz="2800" dirty="0"/>
          </a:p>
        </p:txBody>
      </p:sp>
      <p:sp>
        <p:nvSpPr>
          <p:cNvPr id="22" name="21 CuadroTexto"/>
          <p:cNvSpPr txBox="1"/>
          <p:nvPr/>
        </p:nvSpPr>
        <p:spPr>
          <a:xfrm>
            <a:off x="2240692" y="4642773"/>
            <a:ext cx="821059" cy="369332"/>
          </a:xfrm>
          <a:prstGeom prst="rect">
            <a:avLst/>
          </a:prstGeom>
          <a:noFill/>
        </p:spPr>
        <p:txBody>
          <a:bodyPr wrap="none" rtlCol="0">
            <a:spAutoFit/>
          </a:bodyPr>
          <a:lstStyle/>
          <a:p>
            <a:r>
              <a:rPr lang="es-AR" dirty="0" smtClean="0"/>
              <a:t>Menor</a:t>
            </a:r>
            <a:endParaRPr lang="es-AR" dirty="0"/>
          </a:p>
        </p:txBody>
      </p:sp>
      <p:sp>
        <p:nvSpPr>
          <p:cNvPr id="23" name="22 CuadroTexto"/>
          <p:cNvSpPr txBox="1"/>
          <p:nvPr/>
        </p:nvSpPr>
        <p:spPr>
          <a:xfrm>
            <a:off x="6516216" y="4624098"/>
            <a:ext cx="791627" cy="369332"/>
          </a:xfrm>
          <a:prstGeom prst="rect">
            <a:avLst/>
          </a:prstGeom>
          <a:noFill/>
        </p:spPr>
        <p:txBody>
          <a:bodyPr wrap="none" rtlCol="0">
            <a:spAutoFit/>
          </a:bodyPr>
          <a:lstStyle/>
          <a:p>
            <a:r>
              <a:rPr lang="es-AR" dirty="0" smtClean="0"/>
              <a:t>Mayor</a:t>
            </a:r>
            <a:endParaRPr lang="es-AR" dirty="0"/>
          </a:p>
        </p:txBody>
      </p:sp>
      <p:sp>
        <p:nvSpPr>
          <p:cNvPr id="24" name="23 CuadroTexto"/>
          <p:cNvSpPr txBox="1"/>
          <p:nvPr/>
        </p:nvSpPr>
        <p:spPr>
          <a:xfrm rot="-5400000">
            <a:off x="517180" y="2178231"/>
            <a:ext cx="1629549" cy="523220"/>
          </a:xfrm>
          <a:prstGeom prst="rect">
            <a:avLst/>
          </a:prstGeom>
          <a:noFill/>
        </p:spPr>
        <p:txBody>
          <a:bodyPr wrap="none" rtlCol="0">
            <a:spAutoFit/>
          </a:bodyPr>
          <a:lstStyle/>
          <a:p>
            <a:r>
              <a:rPr lang="es-AR" sz="2800" dirty="0"/>
              <a:t>R</a:t>
            </a:r>
            <a:r>
              <a:rPr lang="es-AR" sz="2800" dirty="0" smtClean="0"/>
              <a:t>esultado</a:t>
            </a:r>
            <a:endParaRPr lang="es-AR" sz="2800" dirty="0"/>
          </a:p>
        </p:txBody>
      </p:sp>
      <p:sp>
        <p:nvSpPr>
          <p:cNvPr id="25" name="24 CuadroTexto"/>
          <p:cNvSpPr txBox="1"/>
          <p:nvPr/>
        </p:nvSpPr>
        <p:spPr>
          <a:xfrm rot="-5400000">
            <a:off x="1335581" y="3590606"/>
            <a:ext cx="750526" cy="338554"/>
          </a:xfrm>
          <a:prstGeom prst="rect">
            <a:avLst/>
          </a:prstGeom>
          <a:noFill/>
        </p:spPr>
        <p:txBody>
          <a:bodyPr wrap="none" rtlCol="0">
            <a:spAutoFit/>
          </a:bodyPr>
          <a:lstStyle/>
          <a:p>
            <a:r>
              <a:rPr lang="es-AR" sz="1600" dirty="0" smtClean="0"/>
              <a:t>Menor</a:t>
            </a:r>
            <a:endParaRPr lang="es-AR" sz="1600" dirty="0"/>
          </a:p>
        </p:txBody>
      </p:sp>
      <p:sp>
        <p:nvSpPr>
          <p:cNvPr id="26" name="25 CuadroTexto"/>
          <p:cNvSpPr txBox="1"/>
          <p:nvPr/>
        </p:nvSpPr>
        <p:spPr>
          <a:xfrm rot="-5400000">
            <a:off x="1400306" y="982845"/>
            <a:ext cx="725070" cy="338554"/>
          </a:xfrm>
          <a:prstGeom prst="rect">
            <a:avLst/>
          </a:prstGeom>
          <a:noFill/>
        </p:spPr>
        <p:txBody>
          <a:bodyPr wrap="none" rtlCol="0">
            <a:spAutoFit/>
          </a:bodyPr>
          <a:lstStyle/>
          <a:p>
            <a:r>
              <a:rPr lang="es-AR" sz="1600" dirty="0" smtClean="0"/>
              <a:t>Mayor</a:t>
            </a:r>
            <a:endParaRPr lang="es-AR" sz="1600" dirty="0"/>
          </a:p>
        </p:txBody>
      </p:sp>
      <p:cxnSp>
        <p:nvCxnSpPr>
          <p:cNvPr id="31" name="30 Conector recto"/>
          <p:cNvCxnSpPr/>
          <p:nvPr/>
        </p:nvCxnSpPr>
        <p:spPr>
          <a:xfrm>
            <a:off x="7307843" y="1752836"/>
            <a:ext cx="488481"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33 Conector recto"/>
          <p:cNvCxnSpPr/>
          <p:nvPr/>
        </p:nvCxnSpPr>
        <p:spPr>
          <a:xfrm>
            <a:off x="7352095" y="2924934"/>
            <a:ext cx="488481"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6" name="35 Conector recto de flecha"/>
          <p:cNvCxnSpPr/>
          <p:nvPr/>
        </p:nvCxnSpPr>
        <p:spPr>
          <a:xfrm flipV="1">
            <a:off x="7596335" y="1808820"/>
            <a:ext cx="1" cy="111611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7" name="36 CuadroTexto"/>
          <p:cNvSpPr txBox="1"/>
          <p:nvPr/>
        </p:nvSpPr>
        <p:spPr>
          <a:xfrm>
            <a:off x="7620691" y="2071670"/>
            <a:ext cx="1024148" cy="646331"/>
          </a:xfrm>
          <a:prstGeom prst="rect">
            <a:avLst/>
          </a:prstGeom>
          <a:noFill/>
        </p:spPr>
        <p:txBody>
          <a:bodyPr wrap="square" rtlCol="0">
            <a:spAutoFit/>
          </a:bodyPr>
          <a:lstStyle/>
          <a:p>
            <a:r>
              <a:rPr lang="es-AR" sz="1200" dirty="0" smtClean="0"/>
              <a:t>Diferencia media entre zonas</a:t>
            </a:r>
            <a:endParaRPr lang="es-AR" sz="1200" dirty="0"/>
          </a:p>
        </p:txBody>
      </p:sp>
      <p:cxnSp>
        <p:nvCxnSpPr>
          <p:cNvPr id="39" name="38 Conector recto"/>
          <p:cNvCxnSpPr/>
          <p:nvPr/>
        </p:nvCxnSpPr>
        <p:spPr>
          <a:xfrm>
            <a:off x="2483768" y="1398028"/>
            <a:ext cx="50597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39 Conector recto"/>
          <p:cNvCxnSpPr/>
          <p:nvPr/>
        </p:nvCxnSpPr>
        <p:spPr>
          <a:xfrm>
            <a:off x="2483768" y="2206711"/>
            <a:ext cx="50597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44 Conector recto de flecha"/>
          <p:cNvCxnSpPr/>
          <p:nvPr/>
        </p:nvCxnSpPr>
        <p:spPr>
          <a:xfrm>
            <a:off x="2699792" y="1412776"/>
            <a:ext cx="0" cy="7920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6" name="45 CuadroTexto"/>
          <p:cNvSpPr txBox="1"/>
          <p:nvPr/>
        </p:nvSpPr>
        <p:spPr>
          <a:xfrm>
            <a:off x="2771800" y="1625066"/>
            <a:ext cx="1820083" cy="830997"/>
          </a:xfrm>
          <a:prstGeom prst="rect">
            <a:avLst/>
          </a:prstGeom>
          <a:noFill/>
        </p:spPr>
        <p:txBody>
          <a:bodyPr wrap="square" rtlCol="0">
            <a:spAutoFit/>
          </a:bodyPr>
          <a:lstStyle/>
          <a:p>
            <a:r>
              <a:rPr lang="es-AR" sz="1200" dirty="0" smtClean="0"/>
              <a:t>Diferencia media atribuible a la ganancia en sostenibilidad en cada zona</a:t>
            </a:r>
            <a:endParaRPr lang="es-AR" sz="1200" dirty="0"/>
          </a:p>
        </p:txBody>
      </p:sp>
      <p:sp>
        <p:nvSpPr>
          <p:cNvPr id="47" name="46 CuadroTexto"/>
          <p:cNvSpPr txBox="1"/>
          <p:nvPr/>
        </p:nvSpPr>
        <p:spPr>
          <a:xfrm>
            <a:off x="2030910" y="232534"/>
            <a:ext cx="5518562" cy="400110"/>
          </a:xfrm>
          <a:prstGeom prst="rect">
            <a:avLst/>
          </a:prstGeom>
          <a:noFill/>
        </p:spPr>
        <p:txBody>
          <a:bodyPr wrap="none" rtlCol="0">
            <a:spAutoFit/>
          </a:bodyPr>
          <a:lstStyle/>
          <a:p>
            <a:r>
              <a:rPr lang="es-AR" sz="2000" b="1" dirty="0" smtClean="0"/>
              <a:t>Representación esquemática de las Hipótesis 1 y 2</a:t>
            </a:r>
            <a:endParaRPr lang="es-AR" sz="2000" b="1" dirty="0"/>
          </a:p>
        </p:txBody>
      </p:sp>
      <p:cxnSp>
        <p:nvCxnSpPr>
          <p:cNvPr id="50" name="49 Conector recto"/>
          <p:cNvCxnSpPr/>
          <p:nvPr/>
        </p:nvCxnSpPr>
        <p:spPr>
          <a:xfrm>
            <a:off x="2771800" y="3384620"/>
            <a:ext cx="0" cy="375263"/>
          </a:xfrm>
          <a:prstGeom prst="line">
            <a:avLst/>
          </a:prstGeom>
        </p:spPr>
        <p:style>
          <a:lnRef idx="1">
            <a:schemeClr val="accent1"/>
          </a:lnRef>
          <a:fillRef idx="0">
            <a:schemeClr val="accent1"/>
          </a:fillRef>
          <a:effectRef idx="0">
            <a:schemeClr val="accent1"/>
          </a:effectRef>
          <a:fontRef idx="minor">
            <a:schemeClr val="tx1"/>
          </a:fontRef>
        </p:style>
      </p:cxnSp>
      <p:cxnSp>
        <p:nvCxnSpPr>
          <p:cNvPr id="51" name="50 Conector recto"/>
          <p:cNvCxnSpPr/>
          <p:nvPr/>
        </p:nvCxnSpPr>
        <p:spPr>
          <a:xfrm>
            <a:off x="6660232" y="3269761"/>
            <a:ext cx="0" cy="375263"/>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52 Conector recto de flecha"/>
          <p:cNvCxnSpPr/>
          <p:nvPr/>
        </p:nvCxnSpPr>
        <p:spPr>
          <a:xfrm>
            <a:off x="2989743" y="3457392"/>
            <a:ext cx="3526473"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54" name="53 CuadroTexto"/>
          <p:cNvSpPr txBox="1"/>
          <p:nvPr/>
        </p:nvSpPr>
        <p:spPr>
          <a:xfrm>
            <a:off x="2957165" y="3462584"/>
            <a:ext cx="2910979" cy="276999"/>
          </a:xfrm>
          <a:prstGeom prst="rect">
            <a:avLst/>
          </a:prstGeom>
          <a:noFill/>
        </p:spPr>
        <p:txBody>
          <a:bodyPr wrap="square" rtlCol="0">
            <a:spAutoFit/>
          </a:bodyPr>
          <a:lstStyle/>
          <a:p>
            <a:r>
              <a:rPr lang="es-AR" sz="1200" dirty="0" smtClean="0"/>
              <a:t>Diferencia de </a:t>
            </a:r>
            <a:r>
              <a:rPr lang="es-AR" sz="1200" dirty="0" err="1" smtClean="0"/>
              <a:t>sostenlibiidad</a:t>
            </a:r>
            <a:r>
              <a:rPr lang="es-AR" sz="1200" dirty="0" smtClean="0"/>
              <a:t> en cada zona</a:t>
            </a:r>
            <a:endParaRPr lang="es-AR" sz="1200" dirty="0"/>
          </a:p>
        </p:txBody>
      </p:sp>
    </p:spTree>
    <p:extLst>
      <p:ext uri="{BB962C8B-B14F-4D97-AF65-F5344CB8AC3E}">
        <p14:creationId xmlns:p14="http://schemas.microsoft.com/office/powerpoint/2010/main" val="36548978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00512" y="332656"/>
            <a:ext cx="7848872" cy="2308324"/>
          </a:xfrm>
          <a:prstGeom prst="rect">
            <a:avLst/>
          </a:prstGeom>
          <a:noFill/>
        </p:spPr>
        <p:txBody>
          <a:bodyPr wrap="square" rtlCol="0">
            <a:spAutoFit/>
          </a:bodyPr>
          <a:lstStyle/>
          <a:p>
            <a:r>
              <a:rPr lang="es-AR" b="1" dirty="0" smtClean="0"/>
              <a:t>Objetivos: </a:t>
            </a:r>
          </a:p>
          <a:p>
            <a:endParaRPr lang="es-AR" b="1" dirty="0" smtClean="0"/>
          </a:p>
          <a:p>
            <a:pPr marL="285750" indent="-285750">
              <a:buFont typeface="Arial" pitchFamily="34" charset="0"/>
              <a:buChar char="•"/>
            </a:pPr>
            <a:r>
              <a:rPr lang="es-AR" dirty="0" smtClean="0"/>
              <a:t>Evaluar características multifuncionales de sistemas agrícolas reales  y contrastantes de establecimientos del movimiento CREA en distintas regiones.</a:t>
            </a:r>
          </a:p>
          <a:p>
            <a:pPr marL="285750" indent="-285750">
              <a:buFont typeface="Arial" pitchFamily="34" charset="0"/>
              <a:buChar char="•"/>
            </a:pPr>
            <a:r>
              <a:rPr lang="es-AR" dirty="0" smtClean="0"/>
              <a:t>Determinar  la dimensión de variables clave en cada sistema por su aporte a un modelo sostenible.</a:t>
            </a:r>
          </a:p>
          <a:p>
            <a:pPr marL="285750" indent="-285750">
              <a:buFont typeface="Arial" pitchFamily="34" charset="0"/>
              <a:buChar char="•"/>
            </a:pPr>
            <a:r>
              <a:rPr lang="es-AR" dirty="0" smtClean="0"/>
              <a:t>Proponer líneas de acción en los casos analizados que pudieran mejorar el estado de las variables claves evaluadas.</a:t>
            </a:r>
            <a:endParaRPr lang="es-AR" dirty="0"/>
          </a:p>
        </p:txBody>
      </p:sp>
    </p:spTree>
    <p:extLst>
      <p:ext uri="{BB962C8B-B14F-4D97-AF65-F5344CB8AC3E}">
        <p14:creationId xmlns:p14="http://schemas.microsoft.com/office/powerpoint/2010/main" val="2420628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539552" y="332656"/>
            <a:ext cx="8064896" cy="6186309"/>
          </a:xfrm>
          <a:prstGeom prst="rect">
            <a:avLst/>
          </a:prstGeom>
          <a:noFill/>
        </p:spPr>
        <p:txBody>
          <a:bodyPr wrap="square" rtlCol="0">
            <a:spAutoFit/>
          </a:bodyPr>
          <a:lstStyle/>
          <a:p>
            <a:r>
              <a:rPr lang="es-AR" b="1" dirty="0" smtClean="0"/>
              <a:t>Metodología:</a:t>
            </a:r>
          </a:p>
          <a:p>
            <a:endParaRPr lang="es-AR" dirty="0"/>
          </a:p>
          <a:p>
            <a:r>
              <a:rPr lang="es-AR" dirty="0" smtClean="0"/>
              <a:t>El enfoque metodológico se apoyaría en el análisis de casos reales.  En dos o tres regiones agroecológicamente contrastantes para la productividad de cultivos de granos en secano (Ej. Norte de Buenos Aires; Centro; Centro de Santa Fe u Oeste) se identificará un establecimiento con un sistema de producción considerado más sustentable  y otro, representativo y exitoso frecuente. Entre 4 y 6 casos (establecimientos) serían estudiados (2 x 2 o 3 regiones).</a:t>
            </a:r>
          </a:p>
          <a:p>
            <a:endParaRPr lang="es-AR" dirty="0"/>
          </a:p>
          <a:p>
            <a:r>
              <a:rPr lang="es-AR" dirty="0" smtClean="0"/>
              <a:t>En cada caso se analizarán resultados históricos (eventualmente se llevarían a cabo algunas determinaciones; ej. análisis de suelo en situaciones prístinas y lotes de referencia).  Con los resultados se caracterizarán indicadores multifuncionales de la sostenibilidad de los sistemas y la magnitud de las diferencias en base a un valor integral de los mismos en cada región (Hipótesis 1).   (ver adelante posibles indicadores a determinar).</a:t>
            </a:r>
          </a:p>
          <a:p>
            <a:endParaRPr lang="es-AR" dirty="0"/>
          </a:p>
          <a:p>
            <a:r>
              <a:rPr lang="es-AR" dirty="0" smtClean="0"/>
              <a:t>Distintos indicadores de resultado y producción serán calculados para evaluar el impacto relativo de las diferencias de sostenibilidad sobre el resultado de los sistemas (Hipótesis 2)</a:t>
            </a:r>
          </a:p>
          <a:p>
            <a:endParaRPr lang="es-AR" dirty="0"/>
          </a:p>
          <a:p>
            <a:r>
              <a:rPr lang="es-AR" dirty="0" smtClean="0"/>
              <a:t>Posibles líneas de acción futuras podrían ser propuestas y analizadas en cada caso a fin de ser evaluadas  experimentalmente.</a:t>
            </a:r>
            <a:endParaRPr lang="es-AR" dirty="0"/>
          </a:p>
        </p:txBody>
      </p:sp>
    </p:spTree>
    <p:extLst>
      <p:ext uri="{BB962C8B-B14F-4D97-AF65-F5344CB8AC3E}">
        <p14:creationId xmlns:p14="http://schemas.microsoft.com/office/powerpoint/2010/main" val="19881654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539552" y="364014"/>
            <a:ext cx="3796552" cy="369332"/>
          </a:xfrm>
          <a:prstGeom prst="rect">
            <a:avLst/>
          </a:prstGeom>
          <a:noFill/>
        </p:spPr>
        <p:txBody>
          <a:bodyPr wrap="none" rtlCol="0">
            <a:spAutoFit/>
          </a:bodyPr>
          <a:lstStyle/>
          <a:p>
            <a:r>
              <a:rPr lang="es-AR" b="1" dirty="0" smtClean="0"/>
              <a:t>Indicadores posibles de sostenibilidad</a:t>
            </a:r>
            <a:endParaRPr lang="es-AR" b="1" dirty="0"/>
          </a:p>
        </p:txBody>
      </p:sp>
      <p:sp>
        <p:nvSpPr>
          <p:cNvPr id="5" name="4 CuadroTexto"/>
          <p:cNvSpPr txBox="1"/>
          <p:nvPr/>
        </p:nvSpPr>
        <p:spPr>
          <a:xfrm>
            <a:off x="203747" y="1043715"/>
            <a:ext cx="1696747" cy="369332"/>
          </a:xfrm>
          <a:prstGeom prst="rect">
            <a:avLst/>
          </a:prstGeom>
          <a:noFill/>
        </p:spPr>
        <p:txBody>
          <a:bodyPr wrap="none" rtlCol="0">
            <a:spAutoFit/>
          </a:bodyPr>
          <a:lstStyle/>
          <a:p>
            <a:r>
              <a:rPr lang="es-AR" b="1" dirty="0" smtClean="0"/>
              <a:t>(1) Ambientales</a:t>
            </a:r>
            <a:endParaRPr lang="es-AR" b="1" dirty="0"/>
          </a:p>
        </p:txBody>
      </p:sp>
      <p:sp>
        <p:nvSpPr>
          <p:cNvPr id="6" name="5 CuadroTexto"/>
          <p:cNvSpPr txBox="1"/>
          <p:nvPr/>
        </p:nvSpPr>
        <p:spPr>
          <a:xfrm>
            <a:off x="203747" y="1654119"/>
            <a:ext cx="3735253" cy="2585323"/>
          </a:xfrm>
          <a:prstGeom prst="rect">
            <a:avLst/>
          </a:prstGeom>
          <a:noFill/>
        </p:spPr>
        <p:txBody>
          <a:bodyPr wrap="none" rtlCol="0">
            <a:spAutoFit/>
          </a:bodyPr>
          <a:lstStyle/>
          <a:p>
            <a:pPr marL="285750" indent="-285750">
              <a:buFont typeface="Arial" pitchFamily="34" charset="0"/>
              <a:buChar char="•"/>
            </a:pPr>
            <a:r>
              <a:rPr lang="es-AR" dirty="0" smtClean="0"/>
              <a:t>Materia orgánica del suelo</a:t>
            </a:r>
          </a:p>
          <a:p>
            <a:pPr marL="285750" indent="-285750">
              <a:buFont typeface="Arial" pitchFamily="34" charset="0"/>
              <a:buChar char="•"/>
            </a:pPr>
            <a:r>
              <a:rPr lang="es-AR" dirty="0" smtClean="0"/>
              <a:t>Retención de nutrientes</a:t>
            </a:r>
          </a:p>
          <a:p>
            <a:pPr marL="285750" indent="-285750">
              <a:buFont typeface="Arial" pitchFamily="34" charset="0"/>
              <a:buChar char="•"/>
            </a:pPr>
            <a:r>
              <a:rPr lang="es-AR" dirty="0" smtClean="0"/>
              <a:t>Calidad o Salud Física del suelo</a:t>
            </a:r>
          </a:p>
          <a:p>
            <a:pPr marL="285750" indent="-285750">
              <a:buFont typeface="Arial" pitchFamily="34" charset="0"/>
              <a:buChar char="•"/>
            </a:pPr>
            <a:r>
              <a:rPr lang="es-AR" dirty="0" smtClean="0"/>
              <a:t>Reposición o balance de Nitrógeno</a:t>
            </a:r>
          </a:p>
          <a:p>
            <a:pPr marL="285750" indent="-285750">
              <a:buFont typeface="Arial" pitchFamily="34" charset="0"/>
              <a:buChar char="•"/>
            </a:pPr>
            <a:r>
              <a:rPr lang="es-AR" dirty="0" smtClean="0"/>
              <a:t>Protección de la erosión</a:t>
            </a:r>
          </a:p>
          <a:p>
            <a:pPr marL="285750" indent="-285750">
              <a:buFont typeface="Arial" pitchFamily="34" charset="0"/>
              <a:buChar char="•"/>
            </a:pPr>
            <a:r>
              <a:rPr lang="es-AR" dirty="0" smtClean="0"/>
              <a:t>Condición de Enmalezamiento</a:t>
            </a:r>
          </a:p>
          <a:p>
            <a:pPr marL="285750" indent="-285750">
              <a:buFont typeface="Arial" pitchFamily="34" charset="0"/>
              <a:buChar char="•"/>
            </a:pPr>
            <a:r>
              <a:rPr lang="es-AR" dirty="0" smtClean="0"/>
              <a:t>Riesgo de contaminación</a:t>
            </a:r>
          </a:p>
          <a:p>
            <a:pPr marL="285750" indent="-285750">
              <a:buFont typeface="Arial" pitchFamily="34" charset="0"/>
              <a:buChar char="•"/>
            </a:pPr>
            <a:r>
              <a:rPr lang="es-AR" dirty="0" smtClean="0"/>
              <a:t>Biodiversidad</a:t>
            </a:r>
          </a:p>
          <a:p>
            <a:pPr marL="285750" indent="-285750">
              <a:buFont typeface="Arial" pitchFamily="34" charset="0"/>
              <a:buChar char="•"/>
            </a:pPr>
            <a:r>
              <a:rPr lang="es-AR" dirty="0" err="1" smtClean="0"/>
              <a:t>etc</a:t>
            </a:r>
            <a:endParaRPr lang="es-AR" dirty="0" smtClean="0"/>
          </a:p>
        </p:txBody>
      </p:sp>
      <p:sp>
        <p:nvSpPr>
          <p:cNvPr id="7" name="6 CuadroTexto"/>
          <p:cNvSpPr txBox="1"/>
          <p:nvPr/>
        </p:nvSpPr>
        <p:spPr>
          <a:xfrm>
            <a:off x="4572000" y="1043715"/>
            <a:ext cx="1260281" cy="369332"/>
          </a:xfrm>
          <a:prstGeom prst="rect">
            <a:avLst/>
          </a:prstGeom>
          <a:noFill/>
        </p:spPr>
        <p:txBody>
          <a:bodyPr wrap="none" rtlCol="0">
            <a:spAutoFit/>
          </a:bodyPr>
          <a:lstStyle/>
          <a:p>
            <a:r>
              <a:rPr lang="es-AR" b="1" dirty="0" smtClean="0"/>
              <a:t>(2) Sociales</a:t>
            </a:r>
            <a:endParaRPr lang="es-AR" b="1" dirty="0"/>
          </a:p>
        </p:txBody>
      </p:sp>
      <p:sp>
        <p:nvSpPr>
          <p:cNvPr id="8" name="7 CuadroTexto"/>
          <p:cNvSpPr txBox="1"/>
          <p:nvPr/>
        </p:nvSpPr>
        <p:spPr>
          <a:xfrm>
            <a:off x="4572000" y="1654119"/>
            <a:ext cx="3581301" cy="2308324"/>
          </a:xfrm>
          <a:prstGeom prst="rect">
            <a:avLst/>
          </a:prstGeom>
          <a:noFill/>
        </p:spPr>
        <p:txBody>
          <a:bodyPr wrap="none" rtlCol="0">
            <a:spAutoFit/>
          </a:bodyPr>
          <a:lstStyle/>
          <a:p>
            <a:pPr marL="285750" indent="-285750">
              <a:buFont typeface="Arial" pitchFamily="34" charset="0"/>
              <a:buChar char="•"/>
            </a:pPr>
            <a:r>
              <a:rPr lang="es-AR" dirty="0" smtClean="0"/>
              <a:t>Nivel de ocupación</a:t>
            </a:r>
          </a:p>
          <a:p>
            <a:pPr marL="285750" indent="-285750">
              <a:buFont typeface="Arial" pitchFamily="34" charset="0"/>
              <a:buChar char="•"/>
            </a:pPr>
            <a:r>
              <a:rPr lang="es-AR" dirty="0" smtClean="0"/>
              <a:t>Distribución temporal del trabajo</a:t>
            </a:r>
          </a:p>
          <a:p>
            <a:pPr marL="285750" indent="-285750">
              <a:buFont typeface="Arial" pitchFamily="34" charset="0"/>
              <a:buChar char="•"/>
            </a:pPr>
            <a:r>
              <a:rPr lang="es-AR" dirty="0" smtClean="0"/>
              <a:t>Capacitación</a:t>
            </a:r>
          </a:p>
          <a:p>
            <a:pPr marL="285750" indent="-285750">
              <a:buFont typeface="Arial" pitchFamily="34" charset="0"/>
              <a:buChar char="•"/>
            </a:pPr>
            <a:r>
              <a:rPr lang="es-AR" dirty="0" smtClean="0"/>
              <a:t>Recreación</a:t>
            </a:r>
          </a:p>
          <a:p>
            <a:pPr marL="285750" indent="-285750">
              <a:buFont typeface="Arial" pitchFamily="34" charset="0"/>
              <a:buChar char="•"/>
            </a:pPr>
            <a:r>
              <a:rPr lang="es-AR" dirty="0" smtClean="0"/>
              <a:t>Nivel socioeconómico personal</a:t>
            </a:r>
          </a:p>
          <a:p>
            <a:pPr marL="285750" indent="-285750">
              <a:buFont typeface="Arial" pitchFamily="34" charset="0"/>
              <a:buChar char="•"/>
            </a:pPr>
            <a:r>
              <a:rPr lang="es-AR" dirty="0" smtClean="0"/>
              <a:t>Cobertura médica</a:t>
            </a:r>
          </a:p>
          <a:p>
            <a:pPr marL="285750" indent="-285750">
              <a:buFont typeface="Arial" pitchFamily="34" charset="0"/>
              <a:buChar char="•"/>
            </a:pPr>
            <a:r>
              <a:rPr lang="es-AR" dirty="0" smtClean="0"/>
              <a:t>Tipo de alimentación</a:t>
            </a:r>
          </a:p>
          <a:p>
            <a:pPr marL="285750" indent="-285750">
              <a:buFont typeface="Arial" pitchFamily="34" charset="0"/>
              <a:buChar char="•"/>
            </a:pPr>
            <a:r>
              <a:rPr lang="es-AR" dirty="0" err="1" smtClean="0"/>
              <a:t>etc</a:t>
            </a:r>
            <a:endParaRPr lang="es-AR" dirty="0"/>
          </a:p>
        </p:txBody>
      </p:sp>
      <p:sp>
        <p:nvSpPr>
          <p:cNvPr id="9" name="8 CuadroTexto"/>
          <p:cNvSpPr txBox="1"/>
          <p:nvPr/>
        </p:nvSpPr>
        <p:spPr>
          <a:xfrm>
            <a:off x="4593510" y="4239442"/>
            <a:ext cx="4514954" cy="2308324"/>
          </a:xfrm>
          <a:prstGeom prst="rect">
            <a:avLst/>
          </a:prstGeom>
          <a:noFill/>
        </p:spPr>
        <p:txBody>
          <a:bodyPr wrap="none" rtlCol="0">
            <a:spAutoFit/>
          </a:bodyPr>
          <a:lstStyle/>
          <a:p>
            <a:r>
              <a:rPr lang="es-AR" b="1" dirty="0" smtClean="0"/>
              <a:t>(3) Resultado</a:t>
            </a:r>
          </a:p>
          <a:p>
            <a:endParaRPr lang="es-AR" dirty="0"/>
          </a:p>
          <a:p>
            <a:pPr marL="285750" indent="-285750">
              <a:buFont typeface="Arial" pitchFamily="34" charset="0"/>
              <a:buChar char="•"/>
            </a:pPr>
            <a:r>
              <a:rPr lang="es-AR" dirty="0" smtClean="0"/>
              <a:t>Producción</a:t>
            </a:r>
          </a:p>
          <a:p>
            <a:pPr marL="285750" indent="-285750">
              <a:buFont typeface="Arial" pitchFamily="34" charset="0"/>
              <a:buChar char="•"/>
            </a:pPr>
            <a:r>
              <a:rPr lang="es-AR" dirty="0" smtClean="0"/>
              <a:t>Calidad de producción (Producción/Riesgo)</a:t>
            </a:r>
          </a:p>
          <a:p>
            <a:pPr marL="285750" indent="-285750">
              <a:buFont typeface="Arial" pitchFamily="34" charset="0"/>
              <a:buChar char="•"/>
            </a:pPr>
            <a:r>
              <a:rPr lang="es-AR" dirty="0" smtClean="0"/>
              <a:t>Renta</a:t>
            </a:r>
          </a:p>
          <a:p>
            <a:pPr marL="285750" indent="-285750">
              <a:buFont typeface="Arial" pitchFamily="34" charset="0"/>
              <a:buChar char="•"/>
            </a:pPr>
            <a:r>
              <a:rPr lang="es-AR" dirty="0" smtClean="0"/>
              <a:t>Costo/tonelada</a:t>
            </a:r>
          </a:p>
          <a:p>
            <a:pPr marL="285750" indent="-285750">
              <a:buFont typeface="Arial" pitchFamily="34" charset="0"/>
              <a:buChar char="•"/>
            </a:pPr>
            <a:r>
              <a:rPr lang="es-AR" dirty="0" smtClean="0"/>
              <a:t>Apalancamiento</a:t>
            </a:r>
          </a:p>
          <a:p>
            <a:pPr marL="285750" indent="-285750">
              <a:buFont typeface="Arial" pitchFamily="34" charset="0"/>
              <a:buChar char="•"/>
            </a:pPr>
            <a:r>
              <a:rPr lang="es-AR" dirty="0" err="1" smtClean="0"/>
              <a:t>etc</a:t>
            </a:r>
            <a:endParaRPr lang="es-AR" dirty="0"/>
          </a:p>
        </p:txBody>
      </p:sp>
    </p:spTree>
    <p:extLst>
      <p:ext uri="{BB962C8B-B14F-4D97-AF65-F5344CB8AC3E}">
        <p14:creationId xmlns:p14="http://schemas.microsoft.com/office/powerpoint/2010/main" val="38366245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711851" y="592447"/>
            <a:ext cx="4142416" cy="369332"/>
          </a:xfrm>
          <a:prstGeom prst="rect">
            <a:avLst/>
          </a:prstGeom>
          <a:noFill/>
        </p:spPr>
        <p:txBody>
          <a:bodyPr wrap="none" rtlCol="0">
            <a:spAutoFit/>
          </a:bodyPr>
          <a:lstStyle/>
          <a:p>
            <a:r>
              <a:rPr lang="es-AR" b="1" dirty="0" smtClean="0"/>
              <a:t>Posibles prácticas en sistemas sostenibles</a:t>
            </a:r>
            <a:endParaRPr lang="es-AR" b="1" dirty="0"/>
          </a:p>
        </p:txBody>
      </p:sp>
      <p:sp>
        <p:nvSpPr>
          <p:cNvPr id="5" name="4 CuadroTexto"/>
          <p:cNvSpPr txBox="1"/>
          <p:nvPr/>
        </p:nvSpPr>
        <p:spPr>
          <a:xfrm>
            <a:off x="5070787" y="1844824"/>
            <a:ext cx="3750194" cy="2862322"/>
          </a:xfrm>
          <a:prstGeom prst="rect">
            <a:avLst/>
          </a:prstGeom>
          <a:noFill/>
        </p:spPr>
        <p:txBody>
          <a:bodyPr wrap="none" rtlCol="0">
            <a:spAutoFit/>
          </a:bodyPr>
          <a:lstStyle/>
          <a:p>
            <a:pPr marL="285750" indent="-285750">
              <a:buFont typeface="Arial" pitchFamily="34" charset="0"/>
              <a:buChar char="•"/>
            </a:pPr>
            <a:r>
              <a:rPr lang="es-AR" dirty="0" smtClean="0"/>
              <a:t>Participación en grupos asociativos</a:t>
            </a:r>
          </a:p>
          <a:p>
            <a:pPr marL="285750" indent="-285750">
              <a:buFont typeface="Arial" pitchFamily="34" charset="0"/>
              <a:buChar char="•"/>
            </a:pPr>
            <a:r>
              <a:rPr lang="es-AR" dirty="0" smtClean="0"/>
              <a:t>Capacitación gerencial</a:t>
            </a:r>
          </a:p>
          <a:p>
            <a:pPr marL="285750" indent="-285750">
              <a:buFont typeface="Arial" pitchFamily="34" charset="0"/>
              <a:buChar char="•"/>
            </a:pPr>
            <a:r>
              <a:rPr lang="es-AR" dirty="0" smtClean="0"/>
              <a:t>Capacitación técnica</a:t>
            </a:r>
          </a:p>
          <a:p>
            <a:pPr marL="285750" indent="-285750">
              <a:buFont typeface="Arial" pitchFamily="34" charset="0"/>
              <a:buChar char="•"/>
            </a:pPr>
            <a:r>
              <a:rPr lang="es-AR" dirty="0" smtClean="0"/>
              <a:t>Capacitación de operarios</a:t>
            </a:r>
          </a:p>
          <a:p>
            <a:pPr marL="285750" indent="-285750">
              <a:buFont typeface="Arial" pitchFamily="34" charset="0"/>
              <a:buChar char="•"/>
            </a:pPr>
            <a:r>
              <a:rPr lang="es-AR" dirty="0" smtClean="0"/>
              <a:t>Empleo y Trabajo digno</a:t>
            </a:r>
          </a:p>
          <a:p>
            <a:pPr marL="285750" indent="-285750">
              <a:buFont typeface="Arial" pitchFamily="34" charset="0"/>
              <a:buChar char="•"/>
            </a:pPr>
            <a:r>
              <a:rPr lang="es-AR" dirty="0" smtClean="0"/>
              <a:t>Transparencia de gestión</a:t>
            </a:r>
          </a:p>
          <a:p>
            <a:pPr marL="285750" indent="-285750">
              <a:buFont typeface="Arial" pitchFamily="34" charset="0"/>
              <a:buChar char="•"/>
            </a:pPr>
            <a:endParaRPr lang="es-AR" dirty="0" smtClean="0"/>
          </a:p>
          <a:p>
            <a:pPr marL="285750" indent="-285750">
              <a:buFont typeface="Arial" pitchFamily="34" charset="0"/>
              <a:buChar char="•"/>
            </a:pPr>
            <a:r>
              <a:rPr lang="es-AR" dirty="0" smtClean="0"/>
              <a:t>Receta fitosanitaria</a:t>
            </a:r>
          </a:p>
          <a:p>
            <a:pPr marL="285750" indent="-285750">
              <a:buFont typeface="Arial" pitchFamily="34" charset="0"/>
              <a:buChar char="•"/>
            </a:pPr>
            <a:r>
              <a:rPr lang="es-AR" dirty="0" smtClean="0"/>
              <a:t>Pulverizadoras registradas</a:t>
            </a:r>
          </a:p>
          <a:p>
            <a:pPr marL="285750" indent="-285750">
              <a:buFont typeface="Arial" pitchFamily="34" charset="0"/>
              <a:buChar char="•"/>
            </a:pPr>
            <a:endParaRPr lang="es-AR" dirty="0"/>
          </a:p>
        </p:txBody>
      </p:sp>
      <p:sp>
        <p:nvSpPr>
          <p:cNvPr id="6" name="5 CuadroTexto"/>
          <p:cNvSpPr txBox="1"/>
          <p:nvPr/>
        </p:nvSpPr>
        <p:spPr>
          <a:xfrm>
            <a:off x="611560" y="1916832"/>
            <a:ext cx="3915944" cy="3693319"/>
          </a:xfrm>
          <a:prstGeom prst="rect">
            <a:avLst/>
          </a:prstGeom>
          <a:noFill/>
        </p:spPr>
        <p:txBody>
          <a:bodyPr wrap="none" rtlCol="0">
            <a:spAutoFit/>
          </a:bodyPr>
          <a:lstStyle/>
          <a:p>
            <a:pPr marL="285750" indent="-285750">
              <a:buFont typeface="Arial" pitchFamily="34" charset="0"/>
              <a:buChar char="•"/>
            </a:pPr>
            <a:r>
              <a:rPr lang="es-AR" dirty="0" smtClean="0"/>
              <a:t>Diagnóstica de fertilidad de suelos</a:t>
            </a:r>
          </a:p>
          <a:p>
            <a:pPr marL="285750" indent="-285750">
              <a:buFont typeface="Arial" pitchFamily="34" charset="0"/>
              <a:buChar char="•"/>
            </a:pPr>
            <a:r>
              <a:rPr lang="es-AR" dirty="0" smtClean="0"/>
              <a:t>Fertilización de suelos</a:t>
            </a:r>
          </a:p>
          <a:p>
            <a:pPr marL="285750" indent="-285750">
              <a:buFont typeface="Arial" pitchFamily="34" charset="0"/>
              <a:buChar char="•"/>
            </a:pPr>
            <a:r>
              <a:rPr lang="es-AR" dirty="0" smtClean="0"/>
              <a:t>Rotación con gramíneas</a:t>
            </a:r>
          </a:p>
          <a:p>
            <a:pPr marL="285750" indent="-285750">
              <a:buFont typeface="Arial" pitchFamily="34" charset="0"/>
              <a:buChar char="•"/>
            </a:pPr>
            <a:r>
              <a:rPr lang="es-AR" dirty="0" smtClean="0"/>
              <a:t>Cultivos de cobertura</a:t>
            </a:r>
          </a:p>
          <a:p>
            <a:pPr marL="285750" indent="-285750">
              <a:buFont typeface="Arial" pitchFamily="34" charset="0"/>
              <a:buChar char="•"/>
            </a:pPr>
            <a:r>
              <a:rPr lang="es-AR" dirty="0" smtClean="0"/>
              <a:t>Prácticas de control de erosión</a:t>
            </a:r>
          </a:p>
          <a:p>
            <a:pPr marL="285750" indent="-285750">
              <a:buFont typeface="Arial" pitchFamily="34" charset="0"/>
              <a:buChar char="•"/>
            </a:pPr>
            <a:r>
              <a:rPr lang="es-AR" dirty="0" smtClean="0"/>
              <a:t>Pasturas implantadas</a:t>
            </a:r>
          </a:p>
          <a:p>
            <a:pPr marL="285750" indent="-285750">
              <a:buFont typeface="Arial" pitchFamily="34" charset="0"/>
              <a:buChar char="•"/>
            </a:pPr>
            <a:r>
              <a:rPr lang="es-AR" dirty="0" smtClean="0"/>
              <a:t>Riego complementario</a:t>
            </a:r>
          </a:p>
          <a:p>
            <a:pPr marL="285750" indent="-285750">
              <a:buFont typeface="Arial" pitchFamily="34" charset="0"/>
              <a:buChar char="•"/>
            </a:pPr>
            <a:r>
              <a:rPr lang="es-AR" dirty="0" smtClean="0"/>
              <a:t>Uso de productos banda verde (%)</a:t>
            </a:r>
          </a:p>
          <a:p>
            <a:pPr marL="285750" indent="-285750">
              <a:buFont typeface="Arial" pitchFamily="34" charset="0"/>
              <a:buChar char="•"/>
            </a:pPr>
            <a:r>
              <a:rPr lang="es-AR" dirty="0" smtClean="0"/>
              <a:t>Control biológico de plagas, malezas </a:t>
            </a:r>
          </a:p>
          <a:p>
            <a:r>
              <a:rPr lang="es-AR" dirty="0"/>
              <a:t>	</a:t>
            </a:r>
            <a:r>
              <a:rPr lang="es-AR" dirty="0" smtClean="0"/>
              <a:t>o enfermedades</a:t>
            </a:r>
          </a:p>
          <a:p>
            <a:pPr marL="285750" indent="-285750">
              <a:buFont typeface="Arial" pitchFamily="34" charset="0"/>
              <a:buChar char="•"/>
            </a:pPr>
            <a:r>
              <a:rPr lang="es-AR" dirty="0" smtClean="0"/>
              <a:t>Plan pecuario</a:t>
            </a:r>
          </a:p>
          <a:p>
            <a:pPr marL="285750" indent="-285750">
              <a:buFont typeface="Arial" pitchFamily="34" charset="0"/>
              <a:buChar char="•"/>
            </a:pPr>
            <a:r>
              <a:rPr lang="es-AR" dirty="0" smtClean="0"/>
              <a:t>Agricultura sustentable certificada</a:t>
            </a:r>
          </a:p>
          <a:p>
            <a:pPr marL="285750" indent="-285750">
              <a:buFont typeface="Arial" pitchFamily="34" charset="0"/>
              <a:buChar char="•"/>
            </a:pPr>
            <a:r>
              <a:rPr lang="es-AR" dirty="0" smtClean="0"/>
              <a:t>Manejo de la biodiversidad</a:t>
            </a:r>
            <a:endParaRPr lang="es-AR" dirty="0"/>
          </a:p>
        </p:txBody>
      </p:sp>
      <p:sp>
        <p:nvSpPr>
          <p:cNvPr id="7" name="6 CuadroTexto"/>
          <p:cNvSpPr txBox="1"/>
          <p:nvPr/>
        </p:nvSpPr>
        <p:spPr>
          <a:xfrm>
            <a:off x="684985" y="1331476"/>
            <a:ext cx="2548903" cy="369332"/>
          </a:xfrm>
          <a:prstGeom prst="rect">
            <a:avLst/>
          </a:prstGeom>
          <a:noFill/>
        </p:spPr>
        <p:txBody>
          <a:bodyPr wrap="none" rtlCol="0">
            <a:spAutoFit/>
          </a:bodyPr>
          <a:lstStyle/>
          <a:p>
            <a:r>
              <a:rPr lang="es-AR" b="1" dirty="0" smtClean="0"/>
              <a:t>(i) De impacto ambiental</a:t>
            </a:r>
            <a:endParaRPr lang="es-AR" b="1" dirty="0"/>
          </a:p>
        </p:txBody>
      </p:sp>
      <p:sp>
        <p:nvSpPr>
          <p:cNvPr id="8" name="7 CuadroTexto"/>
          <p:cNvSpPr txBox="1"/>
          <p:nvPr/>
        </p:nvSpPr>
        <p:spPr>
          <a:xfrm>
            <a:off x="5104275" y="1340513"/>
            <a:ext cx="3172920" cy="369332"/>
          </a:xfrm>
          <a:prstGeom prst="rect">
            <a:avLst/>
          </a:prstGeom>
          <a:noFill/>
        </p:spPr>
        <p:txBody>
          <a:bodyPr wrap="none" rtlCol="0">
            <a:spAutoFit/>
          </a:bodyPr>
          <a:lstStyle/>
          <a:p>
            <a:r>
              <a:rPr lang="es-AR" b="1" dirty="0" smtClean="0"/>
              <a:t>(ii) De impacto socioeconómico</a:t>
            </a:r>
            <a:endParaRPr lang="es-AR" b="1" dirty="0"/>
          </a:p>
        </p:txBody>
      </p:sp>
      <p:sp>
        <p:nvSpPr>
          <p:cNvPr id="9" name="8 CuadroTexto"/>
          <p:cNvSpPr txBox="1"/>
          <p:nvPr/>
        </p:nvSpPr>
        <p:spPr>
          <a:xfrm>
            <a:off x="5104275" y="4708422"/>
            <a:ext cx="1768433" cy="369332"/>
          </a:xfrm>
          <a:prstGeom prst="rect">
            <a:avLst/>
          </a:prstGeom>
          <a:noFill/>
        </p:spPr>
        <p:txBody>
          <a:bodyPr wrap="none" rtlCol="0">
            <a:spAutoFit/>
          </a:bodyPr>
          <a:lstStyle/>
          <a:p>
            <a:r>
              <a:rPr lang="es-AR" b="1" dirty="0" smtClean="0"/>
              <a:t>(iii) De resultado</a:t>
            </a:r>
            <a:endParaRPr lang="es-AR" b="1" dirty="0"/>
          </a:p>
        </p:txBody>
      </p:sp>
      <p:sp>
        <p:nvSpPr>
          <p:cNvPr id="10" name="9 CuadroTexto"/>
          <p:cNvSpPr txBox="1"/>
          <p:nvPr/>
        </p:nvSpPr>
        <p:spPr>
          <a:xfrm>
            <a:off x="5148064" y="5157192"/>
            <a:ext cx="3451714" cy="923330"/>
          </a:xfrm>
          <a:prstGeom prst="rect">
            <a:avLst/>
          </a:prstGeom>
          <a:noFill/>
        </p:spPr>
        <p:txBody>
          <a:bodyPr wrap="none" rtlCol="0">
            <a:spAutoFit/>
          </a:bodyPr>
          <a:lstStyle/>
          <a:p>
            <a:pPr marL="285750" indent="-285750">
              <a:buFont typeface="Arial" pitchFamily="34" charset="0"/>
              <a:buChar char="•"/>
            </a:pPr>
            <a:r>
              <a:rPr lang="es-AR" dirty="0" smtClean="0"/>
              <a:t>Gestión del riesgo agropecuario</a:t>
            </a:r>
          </a:p>
          <a:p>
            <a:pPr marL="285750" indent="-285750">
              <a:buFont typeface="Arial" pitchFamily="34" charset="0"/>
              <a:buChar char="•"/>
            </a:pPr>
            <a:r>
              <a:rPr lang="es-AR" dirty="0" smtClean="0"/>
              <a:t>Producción</a:t>
            </a:r>
          </a:p>
          <a:p>
            <a:pPr marL="285750" indent="-285750">
              <a:buFont typeface="Arial" pitchFamily="34" charset="0"/>
              <a:buChar char="•"/>
            </a:pPr>
            <a:r>
              <a:rPr lang="es-AR" dirty="0" smtClean="0"/>
              <a:t>Renta</a:t>
            </a:r>
            <a:endParaRPr lang="es-AR" dirty="0"/>
          </a:p>
        </p:txBody>
      </p:sp>
    </p:spTree>
    <p:extLst>
      <p:ext uri="{BB962C8B-B14F-4D97-AF65-F5344CB8AC3E}">
        <p14:creationId xmlns:p14="http://schemas.microsoft.com/office/powerpoint/2010/main" val="20411970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CuadroTexto"/>
          <p:cNvSpPr txBox="1"/>
          <p:nvPr/>
        </p:nvSpPr>
        <p:spPr>
          <a:xfrm>
            <a:off x="827584" y="508030"/>
            <a:ext cx="2254656" cy="369332"/>
          </a:xfrm>
          <a:prstGeom prst="rect">
            <a:avLst/>
          </a:prstGeom>
          <a:noFill/>
        </p:spPr>
        <p:txBody>
          <a:bodyPr wrap="none" rtlCol="0">
            <a:spAutoFit/>
          </a:bodyPr>
          <a:lstStyle/>
          <a:p>
            <a:r>
              <a:rPr lang="es-AR" b="1" dirty="0" smtClean="0"/>
              <a:t>Resultados esperados</a:t>
            </a:r>
            <a:endParaRPr lang="es-AR" b="1" dirty="0"/>
          </a:p>
        </p:txBody>
      </p:sp>
      <p:sp>
        <p:nvSpPr>
          <p:cNvPr id="6" name="5 CuadroTexto"/>
          <p:cNvSpPr txBox="1"/>
          <p:nvPr/>
        </p:nvSpPr>
        <p:spPr>
          <a:xfrm>
            <a:off x="755576" y="1196752"/>
            <a:ext cx="7920880" cy="4708981"/>
          </a:xfrm>
          <a:prstGeom prst="rect">
            <a:avLst/>
          </a:prstGeom>
          <a:noFill/>
        </p:spPr>
        <p:txBody>
          <a:bodyPr wrap="square" rtlCol="0">
            <a:spAutoFit/>
          </a:bodyPr>
          <a:lstStyle/>
          <a:p>
            <a:pPr marL="285750" indent="-285750">
              <a:spcAft>
                <a:spcPts val="1200"/>
              </a:spcAft>
              <a:buFontTx/>
              <a:buChar char="-"/>
            </a:pPr>
            <a:r>
              <a:rPr lang="es-AR" dirty="0" smtClean="0"/>
              <a:t>Capacitar en la mirada multifuncional  (por ejes, indicadores o servicios ) de los distintos componentes de la planificación y manejo del sistema de producción agrícola de las empresas CREA.</a:t>
            </a:r>
          </a:p>
          <a:p>
            <a:pPr marL="285750" indent="-285750">
              <a:spcAft>
                <a:spcPts val="1200"/>
              </a:spcAft>
              <a:buFontTx/>
              <a:buChar char="-"/>
            </a:pPr>
            <a:r>
              <a:rPr lang="es-AR" dirty="0" smtClean="0"/>
              <a:t>Identificar casos reales con trayectorias distintas como base para entender las posibilidades del cambio de un sistema o situación a otro a lo largo de esa trayectoria.</a:t>
            </a:r>
          </a:p>
          <a:p>
            <a:pPr marL="285750" indent="-285750">
              <a:spcAft>
                <a:spcPts val="1200"/>
              </a:spcAft>
              <a:buFontTx/>
              <a:buChar char="-"/>
            </a:pPr>
            <a:r>
              <a:rPr lang="es-AR" dirty="0" smtClean="0"/>
              <a:t>Identificar y discutir el posible efecto local (regiones o características agroecológicas) que puedan influenciar en los resultados y posibilidades del cambio entre sistemas.</a:t>
            </a:r>
          </a:p>
          <a:p>
            <a:pPr marL="285750" indent="-285750">
              <a:spcAft>
                <a:spcPts val="1200"/>
              </a:spcAft>
              <a:buFontTx/>
              <a:buChar char="-"/>
            </a:pPr>
            <a:r>
              <a:rPr lang="es-AR" dirty="0" smtClean="0"/>
              <a:t>Tener una base para (i) el desarrollo de nuevos indicadores; (ii) la proyección del impacto de alternativas tecnológicas a incorporar por su efecto sobre los indicadores elegidos o los nuevos a desarrollar; (iii) el diseño de una aproximación experimental a la búsqueda de alternativas (técnicas , de diseño o estructurales); (iv) la identificación de observatorios de sostenibilidad en el universo CREA.</a:t>
            </a:r>
            <a:endParaRPr lang="es-AR" dirty="0"/>
          </a:p>
        </p:txBody>
      </p:sp>
    </p:spTree>
    <p:extLst>
      <p:ext uri="{BB962C8B-B14F-4D97-AF65-F5344CB8AC3E}">
        <p14:creationId xmlns:p14="http://schemas.microsoft.com/office/powerpoint/2010/main" val="3824745201"/>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126</TotalTime>
  <Words>890</Words>
  <Application>Microsoft Office PowerPoint</Application>
  <PresentationFormat>Presentación en pantalla (4:3)</PresentationFormat>
  <Paragraphs>97</Paragraphs>
  <Slides>8</Slides>
  <Notes>0</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8</vt:i4>
      </vt:variant>
    </vt:vector>
  </HeadingPairs>
  <TitlesOfParts>
    <vt:vector size="11" baseType="lpstr">
      <vt:lpstr>Arial</vt:lpstr>
      <vt:lpstr>Calibri</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Emilio</dc:creator>
  <cp:lastModifiedBy>Lenovo 2</cp:lastModifiedBy>
  <cp:revision>18</cp:revision>
  <dcterms:created xsi:type="dcterms:W3CDTF">2019-05-29T14:19:37Z</dcterms:created>
  <dcterms:modified xsi:type="dcterms:W3CDTF">2019-05-30T16:14:31Z</dcterms:modified>
</cp:coreProperties>
</file>